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73" r:id="rId3"/>
    <p:sldId id="257" r:id="rId4"/>
    <p:sldId id="274" r:id="rId5"/>
    <p:sldId id="275" r:id="rId6"/>
    <p:sldId id="259" r:id="rId7"/>
    <p:sldId id="271" r:id="rId8"/>
    <p:sldId id="276" r:id="rId9"/>
  </p:sldIdLst>
  <p:sldSz cx="12192000" cy="6858000"/>
  <p:notesSz cx="6865938" cy="9998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E8E"/>
    <a:srgbClr val="EEE693"/>
    <a:srgbClr val="D3D3D4"/>
    <a:srgbClr val="AED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73" autoAdjust="0"/>
    <p:restoredTop sz="96197" autoAdjust="0"/>
  </p:normalViewPr>
  <p:slideViewPr>
    <p:cSldViewPr snapToGrid="0">
      <p:cViewPr varScale="1">
        <p:scale>
          <a:sx n="114" d="100"/>
          <a:sy n="114" d="100"/>
        </p:scale>
        <p:origin x="736" y="17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D446D-6055-4C17-94E2-8BF8D8B2544B}" type="datetimeFigureOut">
              <a:rPr lang="en-GB" smtClean="0"/>
              <a:t>01/12/2023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DA8EC-31AD-4427-8D75-2F45F8B68E4D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80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DA8EC-31AD-4427-8D75-2F45F8B68E4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138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1A35E-0B61-42D8-A5AB-EA13213AD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AA0F7F9-4C58-4A28-B8AE-35F2516EC3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EFF252-6748-4490-A7C9-BA626261D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4457D1-88AC-4466-8DD4-63FD8520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699D5E-6869-4EEE-AF77-487FA436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40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9BBC06-7C53-4FF3-A438-DAF6AE2B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C2F594-FC9C-4DD4-A7F8-E8CF671FD9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DFF567-E751-4F3B-BDD7-15B89F5B1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125831-73EC-42D5-A5F8-A57EB4C82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83D83-2729-46C0-A558-4AD7F096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7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393A6B2-6D25-43BB-A149-0A3951B25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640E9A7-DB4C-4D7D-9650-211A9DEFD0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9A46CB-9AFF-4B6A-8ABE-0F3EA61CE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8AA0A0-341A-493A-9653-DAEA962B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4A3C9B-CB8B-49C9-B4CB-C93721BD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5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rown rectangular object&#10;&#10;Description automatically generated with medium confidence">
            <a:extLst>
              <a:ext uri="{FF2B5EF4-FFF2-40B4-BE49-F238E27FC236}">
                <a16:creationId xmlns:a16="http://schemas.microsoft.com/office/drawing/2014/main" id="{ABFC8583-A9B7-5DCD-0CC7-61F6EC29D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0" b="56471"/>
          <a:stretch/>
        </p:blipFill>
        <p:spPr>
          <a:xfrm rot="10800000">
            <a:off x="-2316" y="-1"/>
            <a:ext cx="12194315" cy="6810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2D47288-E4C7-4421-ADCE-CDC3A03B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443D9-23BD-421F-B503-616FDC6E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CB2100-5CA4-49FB-980D-24135F03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B22A7E-41B9-437F-B305-F7865100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B76D9B-8445-4DA6-AECF-65A960E5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CCEC7F-0289-3FD5-94FD-9335F0D19F6B}"/>
              </a:ext>
            </a:extLst>
          </p:cNvPr>
          <p:cNvSpPr/>
          <p:nvPr userDrawn="1"/>
        </p:nvSpPr>
        <p:spPr>
          <a:xfrm rot="10800000">
            <a:off x="0" y="0"/>
            <a:ext cx="12192000" cy="68911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46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EFA68-F9C0-4228-A4EA-578421DB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ADF966-F678-4E65-91EF-DF9F2F2B8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FB3A6A-8686-4D7D-BF8D-EB01830BC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BC8CCA-2B11-419E-A506-B8DE8B8AE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1D604-8302-4AFA-93B3-D38EE3D3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8D0CE-1817-406E-98F8-0E1C1272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343C42-C26F-4A51-BEF6-988CB4F3D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2C5836-5D66-4493-B296-7B545B9C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FBDAFF-B7B6-4517-92B6-345D2EB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290F57-FCAF-4056-A1FC-0B47E2A2C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CDE3AE-BADB-4F43-9C84-BAE534FD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5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2EA9C-0825-422B-87EB-AC3D3BEE4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DF1BCC-8FFA-4E54-A05E-B0C9BAD8B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880FDF4-AF7D-4779-B07F-AFF9774C1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F351EC-2597-478F-9F35-62A0B3F666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E3DBF0-3E94-4410-BF24-35BA8B0A3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C008A2E-69E5-4702-BBE0-42E081653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2DE3C-48F6-40DA-B0D1-96CFB9C59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EE9799-C3E2-4ED3-89E7-01EF9161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6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2EF8D6-E45A-42F8-AB28-DA6242BB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32DA0-919B-4AD6-9B07-0281F0E4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2C66E7-6473-4761-9E71-74842FAA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82B499-0960-41EF-A452-4C00FD21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3A819F3-F153-455F-987A-06141E90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182D1C-1EB1-4211-A3C5-63EB132E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C2B4C-CDB0-4EC6-951A-E9BE1A1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54D49-72E1-4968-BD00-3CA9690FD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90B4F-9FBC-45F1-B4C6-E6BA90644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AC51353-BEDF-4D7C-B4F4-67A401808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11FC72-C1A8-424A-B235-0F724F65B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59A8412-A130-4EAF-8E74-7C1DF5377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454D99-97CB-42F5-946D-CCA08F4B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765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D9FB76-F94D-4CB6-9FB2-D7ADFDAAD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9D6DCF-7EE1-470F-A31E-BB2090BCA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C6E83F-2CD3-4BD3-A03B-6414554F4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60D20B8-CC3E-43D6-9BB8-3EE4557C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09584-9C1B-4F77-A5D7-6D3C9B19F980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D0C7E7A-D25F-4A47-926C-3E4C0422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9D133-FA7C-4922-BA71-161056E6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5BFA-BCA2-4632-BE1B-62B460272F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47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A584A0B-23D3-47AC-9896-53223086E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18464E-D475-4A2C-A1D3-73FA10EDC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F155A-D977-4A18-84FA-B3ACED84A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83009584-9C1B-4F77-A5D7-6D3C9B19F980}" type="datetimeFigureOut">
              <a:rPr lang="en-US" smtClean="0"/>
              <a:pPr/>
              <a:t>12/1/23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AC0DD0-F90E-4BE0-8828-9B7BA2E7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666D70-CAEC-4B68-A316-76984BA7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7F6C5BFA-BCA2-4632-BE1B-62B460272F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00B27E-CF12-4318-A6A5-76736E284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18" y="-1639"/>
            <a:ext cx="9158269" cy="68687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0A1BDA-A018-48BB-A0DD-03064DF4FC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72" y="922339"/>
            <a:ext cx="6569588" cy="2027666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Automatic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lithoclassification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 of unconsolidated sediments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FC9514-304D-47C8-BF8E-3FE4EAD9D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543" y="3430958"/>
            <a:ext cx="9729872" cy="1019453"/>
          </a:xfrm>
        </p:spPr>
        <p:txBody>
          <a:bodyPr>
            <a:noAutofit/>
          </a:bodyPr>
          <a:lstStyle/>
          <a:p>
            <a:pPr algn="l"/>
            <a:r>
              <a:rPr lang="de-CH" dirty="0">
                <a:latin typeface="Helvetica" pitchFamily="2" charset="0"/>
              </a:rPr>
              <a:t>ADS CAS Module 3</a:t>
            </a:r>
          </a:p>
          <a:p>
            <a:pPr algn="l"/>
            <a:r>
              <a:rPr lang="de-CH" sz="1400" dirty="0">
                <a:latin typeface="Helvetica" pitchFamily="2" charset="0"/>
              </a:rPr>
              <a:t>01.12.2023</a:t>
            </a:r>
            <a:endParaRPr lang="en-US" sz="1400" dirty="0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2261FEB-A99F-4BEA-B300-F5AB1A521550}"/>
              </a:ext>
            </a:extLst>
          </p:cNvPr>
          <p:cNvSpPr txBox="1"/>
          <p:nvPr/>
        </p:nvSpPr>
        <p:spPr>
          <a:xfrm>
            <a:off x="366471" y="4799958"/>
            <a:ext cx="4763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Sebastian Schaller and Patricio Becerra</a:t>
            </a:r>
            <a:endParaRPr lang="en-US" sz="1200" dirty="0">
              <a:latin typeface="Helvetica" pitchFamily="2" charset="0"/>
            </a:endParaRPr>
          </a:p>
          <a:p>
            <a:endParaRPr lang="en-US" sz="1200" dirty="0">
              <a:latin typeface="Helvetica" pitchFamily="2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250318E-2D1E-4D64-802C-CABA24585B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7" y="845732"/>
            <a:ext cx="1439664" cy="8255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DC9D84-4559-4B7D-95D0-2CE5C42EC77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846" y="431727"/>
            <a:ext cx="1485389" cy="798213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A09964B4-590B-472D-98C8-E7A5EFA120E7}"/>
              </a:ext>
            </a:extLst>
          </p:cNvPr>
          <p:cNvSpPr/>
          <p:nvPr/>
        </p:nvSpPr>
        <p:spPr>
          <a:xfrm>
            <a:off x="127488" y="312127"/>
            <a:ext cx="1340827" cy="509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75768B-7E3B-43B2-9238-524E2373BE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" y="118180"/>
            <a:ext cx="1102330" cy="86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2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024"/>
          <a:stretch/>
        </p:blipFill>
        <p:spPr>
          <a:xfrm>
            <a:off x="117973" y="1163453"/>
            <a:ext cx="4306705" cy="212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13"/>
          <a:stretch/>
        </p:blipFill>
        <p:spPr>
          <a:xfrm>
            <a:off x="4620082" y="1230057"/>
            <a:ext cx="7114718" cy="39524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5" b="34479"/>
          <a:stretch/>
        </p:blipFill>
        <p:spPr>
          <a:xfrm>
            <a:off x="1370321" y="4004181"/>
            <a:ext cx="4306705" cy="2382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62211" y="3037510"/>
            <a:ext cx="1252252" cy="33323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95954" y="2531994"/>
            <a:ext cx="4726971" cy="14793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69709" y="861024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latin typeface="Helvetica" pitchFamily="2" charset="0"/>
              </a:rPr>
              <a:t>Seismic</a:t>
            </a:r>
            <a:r>
              <a:rPr lang="de-CH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211" y="849873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Glacial extents of the Rhine Glacier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15505" y="3634849"/>
            <a:ext cx="4165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Local </a:t>
            </a:r>
            <a:r>
              <a:rPr lang="en-US" dirty="0" err="1">
                <a:latin typeface="Helvetica" pitchFamily="2" charset="0"/>
              </a:rPr>
              <a:t>overdeepenings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646805" y="4592825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11570" y="5340079"/>
            <a:ext cx="109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latin typeface="Helvetica" pitchFamily="2" charset="0"/>
              </a:rPr>
              <a:t>Drill </a:t>
            </a:r>
            <a:r>
              <a:rPr lang="de-CH" dirty="0" err="1">
                <a:latin typeface="Helvetica" pitchFamily="2" charset="0"/>
              </a:rPr>
              <a:t>core</a:t>
            </a:r>
            <a:endParaRPr lang="en-GB" dirty="0">
              <a:latin typeface="Helvetica" pitchFamily="2" charset="0"/>
            </a:endParaRPr>
          </a:p>
        </p:txBody>
      </p:sp>
      <p:cxnSp>
        <p:nvCxnSpPr>
          <p:cNvPr id="34" name="Straight Arrow Connector 33"/>
          <p:cNvCxnSpPr>
            <a:stCxn id="39" idx="0"/>
          </p:cNvCxnSpPr>
          <p:nvPr/>
        </p:nvCxnSpPr>
        <p:spPr>
          <a:xfrm flipH="1" flipV="1">
            <a:off x="9006275" y="4366107"/>
            <a:ext cx="1351396" cy="9739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32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 err="1">
                <a:latin typeface="Helvetica" pitchFamily="2" charset="0"/>
              </a:rPr>
              <a:t>Introduction</a:t>
            </a:r>
            <a:r>
              <a:rPr lang="de-CH" sz="2800" dirty="0">
                <a:latin typeface="Helvetica" pitchFamily="2" charset="0"/>
              </a:rPr>
              <a:t> and </a:t>
            </a:r>
            <a:r>
              <a:rPr lang="de-CH" sz="2800" dirty="0" err="1">
                <a:latin typeface="Helvetica" pitchFamily="2" charset="0"/>
              </a:rPr>
              <a:t>background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3977012" y="1052640"/>
            <a:ext cx="72386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S</a:t>
            </a:r>
            <a:r>
              <a:rPr lang="en-GB" b="0" dirty="0">
                <a:effectLst/>
                <a:latin typeface="Helvetica" pitchFamily="2" charset="0"/>
              </a:rPr>
              <a:t>edimentological, geophysical, and chemical logs ('features') were collected from a 252-meter-long sediment drill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unconsolidated sediments in the log are classified into several </a:t>
            </a:r>
            <a:r>
              <a:rPr lang="en-GB" b="0" dirty="0" err="1">
                <a:effectLst/>
                <a:latin typeface="Helvetica" pitchFamily="2" charset="0"/>
              </a:rPr>
              <a:t>lithoclastic</a:t>
            </a:r>
            <a:r>
              <a:rPr lang="en-GB" b="0" dirty="0">
                <a:effectLst/>
                <a:latin typeface="Helvetica" pitchFamily="2" charset="0"/>
              </a:rPr>
              <a:t> types (e.g. sand, or fine clays)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The goal of the M3 project is to set the foundation for a machine learning model that can perform a log-based classification of unconsolidated quaternary sediments.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DD36D6-D050-2D7F-161A-DB2F8254E039}"/>
              </a:ext>
            </a:extLst>
          </p:cNvPr>
          <p:cNvSpPr txBox="1"/>
          <p:nvPr/>
        </p:nvSpPr>
        <p:spPr>
          <a:xfrm>
            <a:off x="3977012" y="2961676"/>
            <a:ext cx="448629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Helvetica" pitchFamily="2" charset="0"/>
            </a:endParaRPr>
          </a:p>
          <a:p>
            <a:r>
              <a:rPr lang="en-GB" b="0" dirty="0">
                <a:effectLst/>
                <a:latin typeface="Helvetica" pitchFamily="2" charset="0"/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Core drilling is expensive ~1000 </a:t>
            </a:r>
            <a:r>
              <a:rPr lang="en-GB" b="0" dirty="0" err="1">
                <a:effectLst/>
                <a:latin typeface="Helvetica" pitchFamily="2" charset="0"/>
              </a:rPr>
              <a:t>sFr</a:t>
            </a:r>
            <a:r>
              <a:rPr lang="en-GB" b="0" dirty="0">
                <a:effectLst/>
                <a:latin typeface="Helvetica" pitchFamily="2" charset="0"/>
              </a:rPr>
              <a:t>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It takes a lot of time to </a:t>
            </a:r>
            <a:r>
              <a:rPr lang="en-GB" b="0" dirty="0" err="1">
                <a:effectLst/>
                <a:latin typeface="Helvetica" pitchFamily="2" charset="0"/>
              </a:rPr>
              <a:t>analyze</a:t>
            </a:r>
            <a:r>
              <a:rPr lang="en-GB" b="0" dirty="0">
                <a:effectLst/>
                <a:latin typeface="Helvetica" pitchFamily="2" charset="0"/>
              </a:rPr>
              <a:t> and describe </a:t>
            </a:r>
            <a:r>
              <a:rPr lang="en-GB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GB" b="0" dirty="0">
                <a:effectLst/>
                <a:latin typeface="Helvetica" pitchFamily="2" charset="0"/>
              </a:rPr>
              <a:t> 1-2 years from drilling to a proper stratigraphic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A combination of much cheaper destructive drilling with wireline logging would be able to obtain the same logs.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effectLst/>
                <a:latin typeface="Helvetica" pitchFamily="2" charset="0"/>
              </a:rPr>
              <a:t>This dataset could then be run through the ML model to reconstruct the stratigraphy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049C29-37F0-553A-1B41-C3DE8B724A39}"/>
              </a:ext>
            </a:extLst>
          </p:cNvPr>
          <p:cNvGrpSpPr/>
          <p:nvPr/>
        </p:nvGrpSpPr>
        <p:grpSpPr>
          <a:xfrm>
            <a:off x="8566949" y="3207932"/>
            <a:ext cx="1571175" cy="919299"/>
            <a:chOff x="4459143" y="694165"/>
            <a:chExt cx="1851891" cy="108354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5FE9156-0C80-5AAC-49F3-6B8A10CBF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5" t="3433" r="4070" b="81617"/>
            <a:stretch/>
          </p:blipFill>
          <p:spPr>
            <a:xfrm>
              <a:off x="4459143" y="752475"/>
              <a:ext cx="1847273" cy="1025237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925BCFA-F662-9D30-DF4B-10432E69E196}"/>
                </a:ext>
              </a:extLst>
            </p:cNvPr>
            <p:cNvSpPr/>
            <p:nvPr/>
          </p:nvSpPr>
          <p:spPr>
            <a:xfrm>
              <a:off x="4463761" y="766763"/>
              <a:ext cx="1838036" cy="1010948"/>
            </a:xfrm>
            <a:prstGeom prst="rect">
              <a:avLst/>
            </a:prstGeom>
            <a:noFill/>
            <a:ln w="25400">
              <a:solidFill>
                <a:srgbClr val="D3D3D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7F84FB-91F6-FF47-87D3-BF35848E7F0E}"/>
                </a:ext>
              </a:extLst>
            </p:cNvPr>
            <p:cNvSpPr txBox="1"/>
            <p:nvPr/>
          </p:nvSpPr>
          <p:spPr>
            <a:xfrm>
              <a:off x="4459143" y="694165"/>
              <a:ext cx="1851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Diamict</a:t>
              </a:r>
              <a:endParaRPr lang="en-GB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C9E4BF-E624-89B8-63BB-D06C918EE402}"/>
              </a:ext>
            </a:extLst>
          </p:cNvPr>
          <p:cNvGrpSpPr/>
          <p:nvPr/>
        </p:nvGrpSpPr>
        <p:grpSpPr>
          <a:xfrm>
            <a:off x="10365737" y="3214447"/>
            <a:ext cx="1563338" cy="904330"/>
            <a:chOff x="4459143" y="1830486"/>
            <a:chExt cx="1856510" cy="10739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8555B6-C8DA-C0DF-E3CE-D816E81F0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11" t="54641" r="3932" b="30679"/>
            <a:stretch/>
          </p:blipFill>
          <p:spPr>
            <a:xfrm>
              <a:off x="4459143" y="1893551"/>
              <a:ext cx="1856510" cy="1006764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3FBAA94-5DC8-DF2C-2071-29484E52A3A6}"/>
                </a:ext>
              </a:extLst>
            </p:cNvPr>
            <p:cNvSpPr/>
            <p:nvPr/>
          </p:nvSpPr>
          <p:spPr>
            <a:xfrm>
              <a:off x="4468380" y="1879168"/>
              <a:ext cx="1838036" cy="1025236"/>
            </a:xfrm>
            <a:prstGeom prst="rect">
              <a:avLst/>
            </a:prstGeom>
            <a:noFill/>
            <a:ln w="25400">
              <a:solidFill>
                <a:srgbClr val="AED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3766EA-89E2-1347-1105-5C7EE28F5F49}"/>
                </a:ext>
              </a:extLst>
            </p:cNvPr>
            <p:cNvSpPr txBox="1"/>
            <p:nvPr/>
          </p:nvSpPr>
          <p:spPr>
            <a:xfrm>
              <a:off x="5037798" y="1830486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 err="1"/>
                <a:t>Gravel</a:t>
              </a:r>
              <a:endParaRPr lang="en-GB" sz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FE5CF70-31E9-15AC-9181-92A13FD818C4}"/>
              </a:ext>
            </a:extLst>
          </p:cNvPr>
          <p:cNvGrpSpPr/>
          <p:nvPr/>
        </p:nvGrpSpPr>
        <p:grpSpPr>
          <a:xfrm>
            <a:off x="8575283" y="4154602"/>
            <a:ext cx="1543404" cy="918634"/>
            <a:chOff x="4459143" y="2945633"/>
            <a:chExt cx="1856509" cy="110499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1DC2AD2-8FE6-35E8-4C53-FB1E79ED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9" t="6600" r="7984" b="78316"/>
            <a:stretch/>
          </p:blipFill>
          <p:spPr>
            <a:xfrm>
              <a:off x="4459143" y="3016154"/>
              <a:ext cx="1856509" cy="103447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BB4EDF7-ABAD-B177-FF8A-C00E4734C706}"/>
                </a:ext>
              </a:extLst>
            </p:cNvPr>
            <p:cNvSpPr/>
            <p:nvPr/>
          </p:nvSpPr>
          <p:spPr>
            <a:xfrm>
              <a:off x="4468380" y="3020772"/>
              <a:ext cx="1838036" cy="1025236"/>
            </a:xfrm>
            <a:prstGeom prst="rect">
              <a:avLst/>
            </a:prstGeom>
            <a:noFill/>
            <a:ln w="25400">
              <a:solidFill>
                <a:srgbClr val="EEE6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EFABE9-3501-511F-2CFE-26357856EC5F}"/>
                </a:ext>
              </a:extLst>
            </p:cNvPr>
            <p:cNvSpPr txBox="1"/>
            <p:nvPr/>
          </p:nvSpPr>
          <p:spPr>
            <a:xfrm>
              <a:off x="5037798" y="2945633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Sand</a:t>
              </a:r>
              <a:endParaRPr lang="en-GB" sz="1200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5781489-AF22-F66B-E226-76744867EB31}"/>
              </a:ext>
            </a:extLst>
          </p:cNvPr>
          <p:cNvGrpSpPr/>
          <p:nvPr/>
        </p:nvGrpSpPr>
        <p:grpSpPr>
          <a:xfrm>
            <a:off x="10384787" y="4168224"/>
            <a:ext cx="1528047" cy="890606"/>
            <a:chOff x="4459143" y="4109655"/>
            <a:chExt cx="1856509" cy="108204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09457EC-4E37-4E0B-F438-1342AC9BA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61" t="81216" r="3838" b="3835"/>
            <a:stretch/>
          </p:blipFill>
          <p:spPr>
            <a:xfrm>
              <a:off x="4459143" y="4166466"/>
              <a:ext cx="1856509" cy="1025236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E0405D-F91B-9AD9-A7AD-3D20D5CEDE55}"/>
                </a:ext>
              </a:extLst>
            </p:cNvPr>
            <p:cNvSpPr/>
            <p:nvPr/>
          </p:nvSpPr>
          <p:spPr>
            <a:xfrm>
              <a:off x="4459144" y="4166466"/>
              <a:ext cx="1847272" cy="1025236"/>
            </a:xfrm>
            <a:prstGeom prst="rect">
              <a:avLst/>
            </a:prstGeom>
            <a:noFill/>
            <a:ln w="25400">
              <a:solidFill>
                <a:srgbClr val="8EBE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5C4F50-678B-D108-6996-42B0BBABF6C9}"/>
                </a:ext>
              </a:extLst>
            </p:cNvPr>
            <p:cNvSpPr txBox="1"/>
            <p:nvPr/>
          </p:nvSpPr>
          <p:spPr>
            <a:xfrm>
              <a:off x="5037798" y="4109655"/>
              <a:ext cx="6945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200" dirty="0"/>
                <a:t>Fines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065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673920" y="4489717"/>
            <a:ext cx="1498600" cy="4318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Helvetica" pitchFamily="2" charset="0"/>
            </a:endParaRPr>
          </a:p>
        </p:txBody>
      </p:sp>
      <p:pic>
        <p:nvPicPr>
          <p:cNvPr id="7" name="Picture 6" descr="A rectangular object with a white ruler&#10;&#10;Description automatically generated with medium confidence">
            <a:extLst>
              <a:ext uri="{FF2B5EF4-FFF2-40B4-BE49-F238E27FC236}">
                <a16:creationId xmlns:a16="http://schemas.microsoft.com/office/drawing/2014/main" id="{42F2382E-5992-5403-C2CA-8744939CC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5" y="808383"/>
            <a:ext cx="1618249" cy="6049617"/>
          </a:xfrm>
          <a:prstGeom prst="rect">
            <a:avLst/>
          </a:prstGeom>
        </p:spPr>
      </p:pic>
      <p:pic>
        <p:nvPicPr>
          <p:cNvPr id="9" name="Picture 8" descr="A measuring tape with a scale&#10;&#10;Description automatically generated with medium confidence">
            <a:extLst>
              <a:ext uri="{FF2B5EF4-FFF2-40B4-BE49-F238E27FC236}">
                <a16:creationId xmlns:a16="http://schemas.microsoft.com/office/drawing/2014/main" id="{4649655A-1AB7-E76D-5C97-997C408ED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4" y="808382"/>
            <a:ext cx="1615736" cy="604961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972911-656A-F89A-A083-9B18A86F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988" y="86736"/>
            <a:ext cx="10515600" cy="616412"/>
          </a:xfrm>
        </p:spPr>
        <p:txBody>
          <a:bodyPr>
            <a:normAutofit/>
          </a:bodyPr>
          <a:lstStyle/>
          <a:p>
            <a:r>
              <a:rPr lang="de-CH" sz="2800" dirty="0">
                <a:latin typeface="Helvetica" pitchFamily="2" charset="0"/>
              </a:rPr>
              <a:t>Module 3 </a:t>
            </a:r>
            <a:r>
              <a:rPr lang="de-CH" sz="2800" dirty="0" err="1">
                <a:latin typeface="Helvetica" pitchFamily="2" charset="0"/>
              </a:rPr>
              <a:t>Objectives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5C9D8F-859E-1BCA-4900-043CC7266BD2}"/>
              </a:ext>
            </a:extLst>
          </p:cNvPr>
          <p:cNvSpPr txBox="1"/>
          <p:nvPr/>
        </p:nvSpPr>
        <p:spPr>
          <a:xfrm>
            <a:off x="4303949" y="1047387"/>
            <a:ext cx="723869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GB" dirty="0"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Visualise the data in such a way that the visually-classified clusters are distinguishable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Attempt to find patterns in the data independent of the visual classification through unsupervised clustering algorithms. Two approaches are attempted:</a:t>
            </a:r>
          </a:p>
          <a:p>
            <a:pPr marL="342900" indent="-342900">
              <a:buFont typeface="+mj-lt"/>
              <a:buAutoNum type="arabicPeriod"/>
            </a:pPr>
            <a:endParaRPr lang="en-GB" b="0" dirty="0">
              <a:effectLst/>
              <a:latin typeface="Helvetica" pitchFamily="2" charset="0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Direct clustering by several algorithms such as K-Means, and HDBSCAN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GB" b="0" dirty="0">
                <a:effectLst/>
                <a:latin typeface="Helvetica" pitchFamily="2" charset="0"/>
              </a:rPr>
              <a:t>PCA-analysis for dimensionality reduction followed by K-Means and HDBSCAN clustering</a:t>
            </a:r>
          </a:p>
          <a:p>
            <a:pPr marL="800100" lvl="1" indent="-342900">
              <a:buFont typeface="+mj-lt"/>
              <a:buAutoNum type="alphaLcPeriod"/>
            </a:pPr>
            <a:endParaRPr lang="en-GB" b="0" dirty="0">
              <a:effectLst/>
              <a:latin typeface="Helvetica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0" dirty="0">
                <a:effectLst/>
                <a:latin typeface="Helvetica" pitchFamily="2" charset="0"/>
              </a:rPr>
              <a:t>Compare the visual-based classification of the sediments (classic geological route) with the semi-automated data-based clustering of the logs (step 2) </a:t>
            </a:r>
          </a:p>
        </p:txBody>
      </p:sp>
    </p:spTree>
    <p:extLst>
      <p:ext uri="{BB962C8B-B14F-4D97-AF65-F5344CB8AC3E}">
        <p14:creationId xmlns:p14="http://schemas.microsoft.com/office/powerpoint/2010/main" val="136634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06" y="72115"/>
            <a:ext cx="3489375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</a:t>
            </a:r>
            <a:r>
              <a:rPr lang="de-CH" sz="2800" dirty="0" err="1"/>
              <a:t>Overview</a:t>
            </a:r>
            <a:endParaRPr lang="en-GB" sz="2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63843" b="2052"/>
          <a:stretch/>
        </p:blipFill>
        <p:spPr>
          <a:xfrm>
            <a:off x="5425516" y="4057502"/>
            <a:ext cx="6741776" cy="22172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8" t="11612" b="49566"/>
          <a:stretch/>
        </p:blipFill>
        <p:spPr>
          <a:xfrm>
            <a:off x="5583702" y="1159270"/>
            <a:ext cx="6425402" cy="25053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02957" y="3879349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Filtered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02957" y="867243"/>
            <a:ext cx="2894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Unfiltered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87476" y="2014578"/>
            <a:ext cx="157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Diamict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216076" y="4824294"/>
            <a:ext cx="1571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Diamict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923628" y="1575616"/>
            <a:ext cx="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Gravel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097825" y="4331591"/>
            <a:ext cx="5848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 err="1">
                <a:latin typeface="Helvetica" pitchFamily="2" charset="0"/>
              </a:rPr>
              <a:t>Gravel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07223" y="5551865"/>
            <a:ext cx="577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Sand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652999" y="2611574"/>
            <a:ext cx="5774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Sand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01404" y="5406197"/>
            <a:ext cx="57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Fines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357666" y="2721759"/>
            <a:ext cx="5716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Fines</a:t>
            </a:r>
            <a:endParaRPr lang="en-GB" sz="1000" dirty="0">
              <a:latin typeface="Helvetica" pitchFamily="2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1001664" y="2488508"/>
            <a:ext cx="499740" cy="2949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1143772" y="5207767"/>
            <a:ext cx="499740" cy="285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220385" y="5212402"/>
            <a:ext cx="8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2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(pos.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07248" y="4701610"/>
            <a:ext cx="118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Class 1 (</a:t>
            </a:r>
            <a:r>
              <a:rPr lang="de-CH" sz="1000" dirty="0" err="1">
                <a:solidFill>
                  <a:schemeClr val="bg1"/>
                </a:solidFill>
                <a:latin typeface="Helvetica" pitchFamily="2" charset="0"/>
              </a:rPr>
              <a:t>undist</a:t>
            </a:r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.)</a:t>
            </a:r>
            <a:endParaRPr lang="en-GB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21523" y="1781838"/>
            <a:ext cx="11802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Class 1 (</a:t>
            </a:r>
            <a:r>
              <a:rPr lang="de-CH" sz="1000" dirty="0" err="1">
                <a:solidFill>
                  <a:schemeClr val="bg1"/>
                </a:solidFill>
                <a:latin typeface="Helvetica" pitchFamily="2" charset="0"/>
              </a:rPr>
              <a:t>undist</a:t>
            </a:r>
            <a:r>
              <a:rPr lang="de-CH" sz="1000" dirty="0">
                <a:solidFill>
                  <a:schemeClr val="bg1"/>
                </a:solidFill>
                <a:latin typeface="Helvetica" pitchFamily="2" charset="0"/>
              </a:rPr>
              <a:t>.)</a:t>
            </a:r>
            <a:endParaRPr lang="en-GB" sz="10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03709" y="3483441"/>
            <a:ext cx="877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2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(pos.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63250" y="2996366"/>
            <a:ext cx="1161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atin typeface="Helvetica" pitchFamily="2" charset="0"/>
              </a:rPr>
              <a:t>Class 3</a:t>
            </a:r>
          </a:p>
          <a:p>
            <a:pPr algn="ctr"/>
            <a:r>
              <a:rPr lang="de-CH" sz="1000" dirty="0">
                <a:latin typeface="Helvetica" pitchFamily="2" charset="0"/>
              </a:rPr>
              <a:t>(heavy </a:t>
            </a:r>
            <a:r>
              <a:rPr lang="de-CH" sz="1000" dirty="0" err="1">
                <a:latin typeface="Helvetica" pitchFamily="2" charset="0"/>
              </a:rPr>
              <a:t>dist</a:t>
            </a:r>
            <a:r>
              <a:rPr lang="de-CH" sz="1000" dirty="0">
                <a:latin typeface="Helvetica" pitchFamily="2" charset="0"/>
              </a:rPr>
              <a:t>.)</a:t>
            </a:r>
            <a:endParaRPr lang="en-GB" sz="1000" dirty="0">
              <a:latin typeface="Helvetica" pitchFamily="2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587451" y="2721762"/>
            <a:ext cx="529432" cy="48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7811758" y="2474402"/>
            <a:ext cx="305125" cy="715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792566" y="3227199"/>
            <a:ext cx="285443" cy="370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1B4936D-D1AF-A790-AC42-69DE2879E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3" r="50196" b="15063"/>
          <a:stretch/>
        </p:blipFill>
        <p:spPr>
          <a:xfrm>
            <a:off x="158659" y="1054503"/>
            <a:ext cx="4904699" cy="5432278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6D6EAE-AB5F-10D2-9F9C-4F5DFE1C7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4" r="417" b="15554"/>
          <a:stretch/>
        </p:blipFill>
        <p:spPr>
          <a:xfrm>
            <a:off x="5076583" y="1054502"/>
            <a:ext cx="242266" cy="53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80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49868"/>
              </p:ext>
            </p:extLst>
          </p:nvPr>
        </p:nvGraphicFramePr>
        <p:xfrm>
          <a:off x="6626088" y="2705959"/>
          <a:ext cx="5139774" cy="2637634"/>
        </p:xfrm>
        <a:graphic>
          <a:graphicData uri="http://schemas.openxmlformats.org/drawingml/2006/table">
            <a:tbl>
              <a:tblPr/>
              <a:tblGrid>
                <a:gridCol w="1041614">
                  <a:extLst>
                    <a:ext uri="{9D8B030D-6E8A-4147-A177-3AD203B41FA5}">
                      <a16:colId xmlns:a16="http://schemas.microsoft.com/office/drawing/2014/main" val="4184577809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25075306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904952987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629467480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1712356794"/>
                    </a:ext>
                  </a:extLst>
                </a:gridCol>
                <a:gridCol w="819632">
                  <a:extLst>
                    <a:ext uri="{9D8B030D-6E8A-4147-A177-3AD203B41FA5}">
                      <a16:colId xmlns:a16="http://schemas.microsoft.com/office/drawing/2014/main" val="3740342679"/>
                    </a:ext>
                  </a:extLst>
                </a:gridCol>
              </a:tblGrid>
              <a:tr h="304342">
                <a:tc>
                  <a:txBody>
                    <a:bodyPr/>
                    <a:lstStyle/>
                    <a:p>
                      <a:pPr algn="ctr" fontAlgn="b"/>
                      <a:endParaRPr lang="en-CH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All data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Diamict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Gravel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Sand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Fines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7192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counts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41464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4782</a:t>
                      </a:r>
                      <a:endParaRPr lang="en-CH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9633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26130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919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5733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272982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std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481318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1.61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804821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452863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563865"/>
                  </a:ext>
                </a:extLst>
              </a:tr>
              <a:tr h="289850">
                <a:tc>
                  <a:txBody>
                    <a:bodyPr/>
                    <a:lstStyle/>
                    <a:p>
                      <a:pPr algn="ctr" fontAlgn="b"/>
                      <a:r>
                        <a:rPr lang="en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2.40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1740004"/>
                  </a:ext>
                </a:extLst>
              </a:tr>
              <a:tr h="30434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max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3D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BE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69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2.35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BE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60271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3B5C690-7193-8DAD-5F4C-1872BB577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06" y="72115"/>
            <a:ext cx="5160637" cy="597580"/>
          </a:xfrm>
        </p:spPr>
        <p:txBody>
          <a:bodyPr>
            <a:normAutofit/>
          </a:bodyPr>
          <a:lstStyle/>
          <a:p>
            <a:r>
              <a:rPr lang="de-CH" sz="2800" dirty="0"/>
              <a:t>Dataset: Visual </a:t>
            </a:r>
            <a:r>
              <a:rPr lang="de-CH" sz="2800" dirty="0" err="1"/>
              <a:t>classification</a:t>
            </a:r>
            <a:endParaRPr lang="en-GB" sz="2800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0DB8444A-EF9B-E8C0-E44E-2A3D729F0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52411"/>
          <a:stretch/>
        </p:blipFill>
        <p:spPr>
          <a:xfrm>
            <a:off x="153151" y="763499"/>
            <a:ext cx="6088624" cy="3028323"/>
          </a:xfr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42AB31-913E-A754-C69C-BD1E6B42F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572" r="46197" b="48610"/>
          <a:stretch/>
        </p:blipFill>
        <p:spPr>
          <a:xfrm>
            <a:off x="1605770" y="3878795"/>
            <a:ext cx="3183386" cy="29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4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5022988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Logs consist clearly of not normally distributed data</a:t>
            </a:r>
          </a:p>
          <a:p>
            <a:pPr lvl="0"/>
            <a:r>
              <a:rPr lang="en-GB" sz="1800" dirty="0"/>
              <a:t>Data supports the visual-based classification qualitatively -&gt;</a:t>
            </a:r>
          </a:p>
          <a:p>
            <a:pPr lvl="1"/>
            <a:r>
              <a:rPr lang="en-GB" sz="1800" dirty="0"/>
              <a:t>The scatter plots and the internal distributions (histograms) make sense in a geological/sedimentological way</a:t>
            </a:r>
          </a:p>
          <a:p>
            <a:pPr lvl="0"/>
            <a:r>
              <a:rPr lang="en-GB" sz="1800" dirty="0"/>
              <a:t>Density and Natural gamma logs seem to be the dominant logs in the data set and are promising candidates for use</a:t>
            </a:r>
          </a:p>
          <a:p>
            <a:pPr lvl="0"/>
            <a:r>
              <a:rPr lang="en-GB" sz="1800" dirty="0"/>
              <a:t>Magnetic susceptibility may be less useful in the current type of sediments due to several technical and geological reasons</a:t>
            </a:r>
          </a:p>
          <a:p>
            <a:pPr marL="0" lv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de-CH" sz="1800" dirty="0" err="1"/>
              <a:t>For</a:t>
            </a:r>
            <a:r>
              <a:rPr lang="de-CH" sz="1800" dirty="0"/>
              <a:t> Module 3:</a:t>
            </a:r>
            <a:endParaRPr lang="en-GB" sz="1800" dirty="0"/>
          </a:p>
          <a:p>
            <a:pPr lvl="0"/>
            <a:r>
              <a:rPr lang="en-GB" sz="1800" dirty="0"/>
              <a:t>Quantitative analyses (Cluster analyses, Principal Component Analyses (PCA)) </a:t>
            </a:r>
          </a:p>
          <a:p>
            <a:pPr lvl="0"/>
            <a:endParaRPr lang="en-GB" sz="1800" dirty="0"/>
          </a:p>
          <a:p>
            <a:pPr marL="0" lvl="0" indent="0" algn="ctr">
              <a:buNone/>
            </a:pPr>
            <a:endParaRPr lang="en-GB" sz="1800" b="1" dirty="0"/>
          </a:p>
          <a:p>
            <a:pPr marL="0" lvl="0" indent="0" algn="ctr">
              <a:buNone/>
            </a:pPr>
            <a:r>
              <a:rPr lang="en-GB" sz="1800" b="1" dirty="0"/>
              <a:t>Go to Notebook</a:t>
            </a:r>
          </a:p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from Module 2</a:t>
            </a:r>
            <a:endParaRPr lang="en-GB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19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245290"/>
            <a:ext cx="11544299" cy="43674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CH" sz="1800" dirty="0"/>
          </a:p>
          <a:p>
            <a:pPr marL="457200" lvl="1" indent="0">
              <a:buNone/>
            </a:pPr>
            <a:endParaRPr lang="de-CH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2DA58A-2F3B-625F-DC20-1FA8CCFE8EFD}"/>
              </a:ext>
            </a:extLst>
          </p:cNvPr>
          <p:cNvSpPr txBox="1"/>
          <p:nvPr/>
        </p:nvSpPr>
        <p:spPr>
          <a:xfrm>
            <a:off x="115484" y="9174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Conclusions and outlook from Module 3</a:t>
            </a:r>
            <a:endParaRPr lang="en-GB" sz="2800" dirty="0">
              <a:latin typeface="Helvetica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E06693-F5E9-F0D8-7245-067CF8CF9C07}"/>
              </a:ext>
            </a:extLst>
          </p:cNvPr>
          <p:cNvSpPr txBox="1">
            <a:spLocks/>
          </p:cNvSpPr>
          <p:nvPr/>
        </p:nvSpPr>
        <p:spPr>
          <a:xfrm>
            <a:off x="323850" y="1245290"/>
            <a:ext cx="11544299" cy="5022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All three logs and the depth are valuable input features to the clustering, as shown by the PCA analysis</a:t>
            </a:r>
          </a:p>
          <a:p>
            <a:r>
              <a:rPr lang="en-GB" sz="1800" dirty="0"/>
              <a:t>PCA-reduced show better clustering in general when compared to the visually classified classes</a:t>
            </a:r>
          </a:p>
          <a:p>
            <a:r>
              <a:rPr lang="en-GB" sz="1800" dirty="0"/>
              <a:t>The best result is obtained with PCA-reduction + HDBSCAN clustering (ARI = 0.5)</a:t>
            </a:r>
          </a:p>
          <a:p>
            <a:r>
              <a:rPr lang="en-GB" sz="1800" dirty="0"/>
              <a:t>In general, the procedure shows promise </a:t>
            </a:r>
            <a:r>
              <a:rPr lang="en-GB" sz="1800" dirty="0">
                <a:sym typeface="Wingdings" pitchFamily="2" charset="2"/>
              </a:rPr>
              <a:t> continue with model</a:t>
            </a: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CH" sz="2000" b="1" dirty="0"/>
              <a:t>Outlook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/>
          </a:p>
          <a:p>
            <a:r>
              <a:rPr lang="en-GB" sz="1800" dirty="0"/>
              <a:t>Further data cleaning:</a:t>
            </a:r>
            <a:r>
              <a:rPr lang="en-GB" sz="1800" dirty="0">
                <a:sym typeface="Wingdings" pitchFamily="2" charset="2"/>
              </a:rPr>
              <a:t> </a:t>
            </a:r>
            <a:r>
              <a:rPr lang="en-GB" sz="1800" dirty="0"/>
              <a:t>mean of 10 cm slices </a:t>
            </a:r>
            <a:r>
              <a:rPr lang="en-GB" sz="1800" dirty="0">
                <a:sym typeface="Wingdings" pitchFamily="2" charset="2"/>
              </a:rPr>
              <a:t></a:t>
            </a:r>
            <a:r>
              <a:rPr lang="en-GB" sz="1800" dirty="0"/>
              <a:t> reduction of datapoints by a factor of 20 </a:t>
            </a:r>
            <a:r>
              <a:rPr lang="en-GB" sz="1800" dirty="0">
                <a:sym typeface="Wingdings" pitchFamily="2" charset="2"/>
              </a:rPr>
              <a:t></a:t>
            </a:r>
            <a:r>
              <a:rPr lang="en-GB" sz="1800" dirty="0"/>
              <a:t> noise-reduction</a:t>
            </a:r>
          </a:p>
          <a:p>
            <a:r>
              <a:rPr lang="en-GB" sz="1800" dirty="0"/>
              <a:t>Trying alternative options for dimension-reduction and cluster-algorithms</a:t>
            </a:r>
          </a:p>
          <a:p>
            <a:r>
              <a:rPr lang="en-US" sz="1800" dirty="0"/>
              <a:t>Searching</a:t>
            </a:r>
            <a:r>
              <a:rPr lang="de-CH" sz="1800" dirty="0"/>
              <a:t> </a:t>
            </a:r>
            <a:r>
              <a:rPr lang="en-US" sz="1800" dirty="0"/>
              <a:t>for</a:t>
            </a:r>
            <a:r>
              <a:rPr lang="de-CH" sz="1800" dirty="0"/>
              <a:t> alternative logs/</a:t>
            </a:r>
            <a:r>
              <a:rPr lang="en-US" sz="1800" dirty="0"/>
              <a:t>parameters and expanding the input features</a:t>
            </a:r>
          </a:p>
          <a:p>
            <a:r>
              <a:rPr lang="en-US" sz="1800" dirty="0"/>
              <a:t>If a </a:t>
            </a:r>
            <a:r>
              <a:rPr lang="en-US" sz="1800" dirty="0" err="1"/>
              <a:t>sufficent</a:t>
            </a:r>
            <a:r>
              <a:rPr lang="en-US" sz="1800" dirty="0"/>
              <a:t> level of accuracy is reached and visually confirmed </a:t>
            </a:r>
            <a:r>
              <a:rPr lang="en-US" sz="1800" dirty="0">
                <a:sym typeface="Wingdings" pitchFamily="2" charset="2"/>
              </a:rPr>
              <a:t> </a:t>
            </a:r>
            <a:r>
              <a:rPr lang="en-US" sz="1800" dirty="0"/>
              <a:t> proof of concept established </a:t>
            </a:r>
          </a:p>
          <a:p>
            <a:pPr lvl="1"/>
            <a:endParaRPr lang="de-CH" sz="1800" b="1" dirty="0"/>
          </a:p>
          <a:p>
            <a:pPr marL="457200" lvl="1" indent="0">
              <a:buNone/>
            </a:pPr>
            <a:r>
              <a:rPr lang="de-CH" sz="1800" b="1" dirty="0"/>
              <a:t>Test on </a:t>
            </a:r>
            <a:r>
              <a:rPr lang="en-US" sz="1800" b="1" dirty="0"/>
              <a:t>further</a:t>
            </a:r>
            <a:r>
              <a:rPr lang="de-CH" sz="1800" b="1" dirty="0"/>
              <a:t> </a:t>
            </a:r>
            <a:r>
              <a:rPr lang="en-US" sz="1800" b="1" dirty="0"/>
              <a:t>datasets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CH" sz="18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35309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14182</TotalTime>
  <Words>578</Words>
  <Application>Microsoft Macintosh PowerPoint</Application>
  <PresentationFormat>Widescreen</PresentationFormat>
  <Paragraphs>134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Helvetica</vt:lpstr>
      <vt:lpstr>Office</vt:lpstr>
      <vt:lpstr>Automatic lithoclassification of unconsolidated sediments</vt:lpstr>
      <vt:lpstr>Introduction and background</vt:lpstr>
      <vt:lpstr>Introduction and background</vt:lpstr>
      <vt:lpstr>Module 3 Objectives</vt:lpstr>
      <vt:lpstr>Dataset: Overview</vt:lpstr>
      <vt:lpstr>Dataset: Visual classification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Overdeepended Alpine Valleys</dc:title>
  <dc:creator>schaller sebastian</dc:creator>
  <cp:lastModifiedBy> </cp:lastModifiedBy>
  <cp:revision>205</cp:revision>
  <cp:lastPrinted>2021-11-10T08:59:56Z</cp:lastPrinted>
  <dcterms:created xsi:type="dcterms:W3CDTF">2021-11-04T07:06:17Z</dcterms:created>
  <dcterms:modified xsi:type="dcterms:W3CDTF">2023-12-01T13:41:06Z</dcterms:modified>
</cp:coreProperties>
</file>